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268" r:id="rId3"/>
    <p:sldId id="269" r:id="rId4"/>
    <p:sldId id="342" r:id="rId5"/>
    <p:sldId id="295" r:id="rId6"/>
    <p:sldId id="326" r:id="rId7"/>
    <p:sldId id="299" r:id="rId8"/>
    <p:sldId id="316" r:id="rId9"/>
    <p:sldId id="325" r:id="rId10"/>
    <p:sldId id="343" r:id="rId11"/>
    <p:sldId id="322" r:id="rId12"/>
    <p:sldId id="307" r:id="rId13"/>
    <p:sldId id="297" r:id="rId14"/>
    <p:sldId id="291" r:id="rId15"/>
    <p:sldId id="293" r:id="rId16"/>
    <p:sldId id="323" r:id="rId17"/>
    <p:sldId id="290" r:id="rId18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FB3B89-83F4-F5DD-CC91-5DCC199F6DB8}" name="Kelly De Pinto" initials="KP" userId="S::kelly.depinto@mandurah.wa.gov.au::76774802-695b-4772-8e43-fde0c7f60f0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26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7D097D-4A04-48B6-B6EF-F5B90AB20A2F}" v="3" dt="2025-12-04T02:57:00.185"/>
    <p1510:client id="{A4A922AA-89FB-40D3-9612-B5344C4C0F86}" v="32" dt="2025-12-03T06:19:17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1020" y="2718706"/>
            <a:ext cx="9144000" cy="81924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1020" y="3630031"/>
            <a:ext cx="9144000" cy="46844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858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16" y="300976"/>
            <a:ext cx="10515600" cy="74405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2261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016" y="1200150"/>
            <a:ext cx="10515600" cy="4640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684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14" y="2612570"/>
            <a:ext cx="10515600" cy="905071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014" y="3637741"/>
            <a:ext cx="10515600" cy="59835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545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250826"/>
            <a:ext cx="10515600" cy="810532"/>
          </a:xfrm>
        </p:spPr>
        <p:txBody>
          <a:bodyPr/>
          <a:lstStyle>
            <a:lvl1pPr>
              <a:defRPr>
                <a:solidFill>
                  <a:srgbClr val="2261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5686" y="1134837"/>
            <a:ext cx="5456463" cy="4864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0943" y="1134837"/>
            <a:ext cx="5976256" cy="48647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02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81" y="234496"/>
            <a:ext cx="10515600" cy="847855"/>
          </a:xfrm>
        </p:spPr>
        <p:txBody>
          <a:bodyPr/>
          <a:lstStyle>
            <a:lvl1pPr>
              <a:defRPr>
                <a:solidFill>
                  <a:srgbClr val="2261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781" y="1273629"/>
            <a:ext cx="5719490" cy="4448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81" y="1718485"/>
            <a:ext cx="5719490" cy="43230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5870" y="1273629"/>
            <a:ext cx="5747657" cy="4448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5870" y="1718485"/>
            <a:ext cx="5747657" cy="43230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919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2" y="274443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404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380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90" y="289249"/>
            <a:ext cx="3932237" cy="965718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339" y="289249"/>
            <a:ext cx="7352521" cy="571033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290" y="1404256"/>
            <a:ext cx="3932237" cy="459532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17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580" y="223936"/>
            <a:ext cx="4473445" cy="894571"/>
          </a:xfrm>
        </p:spPr>
        <p:txBody>
          <a:bodyPr anchor="b"/>
          <a:lstStyle>
            <a:lvl1pPr>
              <a:defRPr sz="3200">
                <a:solidFill>
                  <a:srgbClr val="2261A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223936"/>
            <a:ext cx="6778657" cy="63914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580" y="1118507"/>
            <a:ext cx="4473445" cy="47072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536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6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51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accesshub.gov.au/" TargetMode="External"/><Relationship Id="rId4" Type="http://schemas.openxmlformats.org/officeDocument/2006/relationships/hyperlink" Target="mailto:council@mandurah.wa.gov.a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1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419_Primary_Rev_RGB">
            <a:extLst>
              <a:ext uri="{FF2B5EF4-FFF2-40B4-BE49-F238E27FC236}">
                <a16:creationId xmlns:a16="http://schemas.microsoft.com/office/drawing/2014/main" id="{13D6486B-0238-48E1-BA13-5807B3FD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0" y="215419"/>
            <a:ext cx="2546350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61A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E6BE9F46-3DDB-4D4D-BB25-E67214C2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68" y="520117"/>
            <a:ext cx="4975225" cy="6223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61A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r>
              <a:rPr lang="en-AU" sz="4800" b="1" dirty="0">
                <a:solidFill>
                  <a:schemeClr val="bg1"/>
                </a:solidFill>
                <a:cs typeface="Arial" panose="020B0604020202020204" pitchFamily="34" charset="0"/>
              </a:rPr>
              <a:t>Visual Story</a:t>
            </a:r>
          </a:p>
          <a:p>
            <a:r>
              <a:rPr lang="en-AU" sz="2800" b="1" dirty="0">
                <a:solidFill>
                  <a:schemeClr val="bg1"/>
                </a:solidFill>
                <a:cs typeface="Arial" panose="020B0604020202020204" pitchFamily="34" charset="0"/>
              </a:rPr>
              <a:t>Visiting Mandurah Museum</a:t>
            </a:r>
            <a:endParaRPr lang="en-AU" sz="3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1D388-112E-4DB7-A278-8B0ADC377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105" y="1541214"/>
            <a:ext cx="5216000" cy="3912000"/>
          </a:xfrm>
          <a:prstGeom prst="rect">
            <a:avLst/>
          </a:prstGeom>
        </p:spPr>
      </p:pic>
      <p:pic>
        <p:nvPicPr>
          <p:cNvPr id="2053" name="Picture 5" descr="Artboard 1 copy 8">
            <a:extLst>
              <a:ext uri="{FF2B5EF4-FFF2-40B4-BE49-F238E27FC236}">
                <a16:creationId xmlns:a16="http://schemas.microsoft.com/office/drawing/2014/main" id="{8C7FDC4E-A473-4049-89DD-077B6D981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0106" y="4675541"/>
            <a:ext cx="1938338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61A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434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2CD8F6-BC7C-28BE-52DB-E5BE1836D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BBCA-0379-882F-0656-6D0BD8FA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" b="6048"/>
          <a:stretch/>
        </p:blipFill>
        <p:spPr>
          <a:xfrm>
            <a:off x="0" y="1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071F35-E43D-8CAB-2476-6BA4BA684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</a:rPr>
              <a:t>Accessibility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Most areas are wheelchair accessible.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AU" sz="2000" dirty="0">
                <a:solidFill>
                  <a:srgbClr val="000000"/>
                </a:solidFill>
              </a:rPr>
            </a:br>
            <a:r>
              <a:rPr lang="en-AU" sz="2000" dirty="0">
                <a:solidFill>
                  <a:srgbClr val="000000"/>
                </a:solidFill>
              </a:rPr>
              <a:t>The jail cell is not wheelchair accessible because the doorway is too narrow, but I can look inside from the entrance.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AU" sz="2000" dirty="0">
                <a:solidFill>
                  <a:srgbClr val="000000"/>
                </a:solidFill>
              </a:rPr>
            </a:br>
            <a:r>
              <a:rPr lang="en-AU" sz="2000" dirty="0">
                <a:solidFill>
                  <a:srgbClr val="000000"/>
                </a:solidFill>
              </a:rPr>
              <a:t>The courtroom has steps, but I can see the objects and displays from the top level.</a:t>
            </a:r>
          </a:p>
        </p:txBody>
      </p:sp>
    </p:spTree>
    <p:extLst>
      <p:ext uri="{BB962C8B-B14F-4D97-AF65-F5344CB8AC3E}">
        <p14:creationId xmlns:p14="http://schemas.microsoft.com/office/powerpoint/2010/main" val="3639238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5037"/>
          <a:stretch/>
        </p:blipFill>
        <p:spPr>
          <a:xfrm>
            <a:off x="1100" y="-39200"/>
            <a:ext cx="6857990" cy="69363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</a:rPr>
              <a:t>Jail Cell Corridor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When I walk down the corridor, I will see two jail cells.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can:</a:t>
            </a:r>
          </a:p>
          <a:p>
            <a:pPr marL="457200" lvl="1" indent="0" defTabSz="895350">
              <a:lnSpc>
                <a:spcPct val="100000"/>
              </a:lnSpc>
              <a:spcBef>
                <a:spcPts val="0"/>
              </a:spcBef>
              <a:buNone/>
              <a:tabLst>
                <a:tab pos="1162050" algn="l"/>
              </a:tabLst>
            </a:pPr>
            <a:r>
              <a:rPr lang="en-AU" sz="2000" dirty="0">
                <a:solidFill>
                  <a:srgbClr val="000000"/>
                </a:solidFill>
              </a:rPr>
              <a:t>• Put on a costume</a:t>
            </a:r>
          </a:p>
          <a:p>
            <a:pPr marL="628650" lvl="1" indent="-171450" defTabSz="895350">
              <a:lnSpc>
                <a:spcPct val="100000"/>
              </a:lnSpc>
              <a:spcBef>
                <a:spcPts val="0"/>
              </a:spcBef>
              <a:buNone/>
              <a:tabLst>
                <a:tab pos="1162050" algn="l"/>
              </a:tabLst>
            </a:pPr>
            <a:r>
              <a:rPr lang="en-AU" sz="2000" dirty="0">
                <a:solidFill>
                  <a:srgbClr val="000000"/>
                </a:solidFill>
              </a:rPr>
              <a:t>• Have a photo taken behind the bars</a:t>
            </a:r>
          </a:p>
          <a:p>
            <a:pPr marL="628650" lvl="1" indent="-171450" defTabSz="895350">
              <a:lnSpc>
                <a:spcPct val="100000"/>
              </a:lnSpc>
              <a:spcBef>
                <a:spcPts val="0"/>
              </a:spcBef>
              <a:buNone/>
              <a:tabLst>
                <a:tab pos="1162050" algn="l"/>
              </a:tabLst>
            </a:pPr>
            <a:r>
              <a:rPr lang="en-AU" sz="2000" dirty="0">
                <a:solidFill>
                  <a:srgbClr val="000000"/>
                </a:solidFill>
              </a:rPr>
              <a:t>• Reveal the hidden scene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8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" b="6048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638972" cy="6857990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</a:rPr>
              <a:t>Schoolroom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 Schoolroom looks like a classroom from the past.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can: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• Put on a costume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• Sit at wooden desks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• Watch a video showing children going to school</a:t>
            </a:r>
          </a:p>
        </p:txBody>
      </p:sp>
    </p:spTree>
    <p:extLst>
      <p:ext uri="{BB962C8B-B14F-4D97-AF65-F5344CB8AC3E}">
        <p14:creationId xmlns:p14="http://schemas.microsoft.com/office/powerpoint/2010/main" val="33083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" b="5037"/>
          <a:stretch/>
        </p:blipFill>
        <p:spPr>
          <a:xfrm>
            <a:off x="-1" y="0"/>
            <a:ext cx="6857990" cy="68971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Courtroom</a:t>
            </a:r>
            <a:endParaRPr lang="en-AU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 see many old objects.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Objects I can touch have a special label.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can: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Pretend to use an old telephone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Type words on a typewriter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Play a game on a tablet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Listen at the listening post</a:t>
            </a:r>
          </a:p>
        </p:txBody>
      </p:sp>
    </p:spTree>
    <p:extLst>
      <p:ext uri="{BB962C8B-B14F-4D97-AF65-F5344CB8AC3E}">
        <p14:creationId xmlns:p14="http://schemas.microsoft.com/office/powerpoint/2010/main" val="324339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" b="6048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 err="1">
                <a:solidFill>
                  <a:srgbClr val="000000"/>
                </a:solidFill>
              </a:rPr>
              <a:t>Mandjar</a:t>
            </a:r>
            <a:r>
              <a:rPr lang="en-AU" b="1" dirty="0">
                <a:solidFill>
                  <a:srgbClr val="000000"/>
                </a:solidFill>
              </a:rPr>
              <a:t> Gallery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br>
              <a:rPr lang="en-AU" sz="2000" dirty="0">
                <a:solidFill>
                  <a:srgbClr val="000000"/>
                </a:solidFill>
              </a:rPr>
            </a:br>
            <a:r>
              <a:rPr lang="en-AU" sz="2000" dirty="0">
                <a:solidFill>
                  <a:srgbClr val="000000"/>
                </a:solidFill>
              </a:rPr>
              <a:t>I will see: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• A replica Aboriginal Mia </a:t>
            </a:r>
            <a:r>
              <a:rPr lang="en-AU" sz="2000" dirty="0" err="1">
                <a:solidFill>
                  <a:srgbClr val="000000"/>
                </a:solidFill>
              </a:rPr>
              <a:t>Mia</a:t>
            </a:r>
            <a:r>
              <a:rPr lang="en-AU" sz="2000" dirty="0">
                <a:solidFill>
                  <a:srgbClr val="000000"/>
                </a:solidFill>
              </a:rPr>
              <a:t>, a shelter used for sleeping</a:t>
            </a:r>
          </a:p>
          <a:p>
            <a:pPr marL="628650" indent="-180975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• Some traditional Aboriginal tools and weapons</a:t>
            </a:r>
          </a:p>
        </p:txBody>
      </p:sp>
    </p:spTree>
    <p:extLst>
      <p:ext uri="{BB962C8B-B14F-4D97-AF65-F5344CB8AC3E}">
        <p14:creationId xmlns:p14="http://schemas.microsoft.com/office/powerpoint/2010/main" val="281070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5" b="5545"/>
          <a:stretch/>
        </p:blipFill>
        <p:spPr>
          <a:xfrm>
            <a:off x="-1" y="0"/>
            <a:ext cx="68579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  <a:cs typeface="Arial"/>
              </a:rPr>
              <a:t>Quiet Time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The Local Studies Area is a quiet space if I need a break.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latin typeface="Arial"/>
                <a:ea typeface="Calibri" panose="020F0502020204030204" pitchFamily="34" charset="0"/>
                <a:cs typeface="Times New Roman"/>
              </a:rPr>
              <a:t>I can sit in comfortable chairs, read history books, use computers to do research, or watch the TV to learn about history.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  <a:effectLst/>
              <a:latin typeface="Arial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74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r="16340"/>
          <a:stretch/>
        </p:blipFill>
        <p:spPr>
          <a:xfrm>
            <a:off x="-38100" y="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am ready!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 am now ready to enjoy my visit to Mandurah Museum!</a:t>
            </a:r>
            <a:endParaRPr lang="en-AU" sz="20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75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D0D96D59-9CC5-4F56-88AD-2A60907E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587" y="5400961"/>
            <a:ext cx="4106407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61A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2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Scan code for more information about access and inclusion at the City of Mandurah. </a:t>
            </a:r>
            <a:endParaRPr kumimoji="0" lang="en-US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7" name="Picture 5" descr="Access and Inclusion">
            <a:extLst>
              <a:ext uri="{FF2B5EF4-FFF2-40B4-BE49-F238E27FC236}">
                <a16:creationId xmlns:a16="http://schemas.microsoft.com/office/drawing/2014/main" id="{056E9740-F125-481B-A671-4BB7A24A4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23" y="5550891"/>
            <a:ext cx="757237" cy="75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61A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8" name="Picture 6" descr="COM419_Primary_Rev_RGB">
            <a:extLst>
              <a:ext uri="{FF2B5EF4-FFF2-40B4-BE49-F238E27FC236}">
                <a16:creationId xmlns:a16="http://schemas.microsoft.com/office/drawing/2014/main" id="{452A3C0E-8256-4FD2-BD9F-9CB641FAA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627" y="5789016"/>
            <a:ext cx="25463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261AE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328E0-E242-4848-B383-5C8CE87E5B5C}"/>
              </a:ext>
            </a:extLst>
          </p:cNvPr>
          <p:cNvSpPr txBox="1"/>
          <p:nvPr/>
        </p:nvSpPr>
        <p:spPr>
          <a:xfrm>
            <a:off x="517321" y="549871"/>
            <a:ext cx="70411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>
                <a:solidFill>
                  <a:schemeClr val="bg1"/>
                </a:solidFill>
              </a:rPr>
              <a:t>Contact </a:t>
            </a:r>
            <a:br>
              <a:rPr lang="en-AU" sz="2000" b="1">
                <a:solidFill>
                  <a:schemeClr val="bg1"/>
                </a:solidFill>
              </a:rPr>
            </a:br>
            <a:endParaRPr lang="en-AU" sz="2000" b="1">
              <a:solidFill>
                <a:schemeClr val="bg1"/>
              </a:solidFill>
            </a:endParaRPr>
          </a:p>
          <a:p>
            <a:r>
              <a:rPr lang="en-AU" sz="2000" b="1">
                <a:solidFill>
                  <a:schemeClr val="bg1"/>
                </a:solidFill>
              </a:rPr>
              <a:t>City of Mandurah </a:t>
            </a:r>
          </a:p>
          <a:p>
            <a:r>
              <a:rPr lang="en-AU" sz="2000">
                <a:solidFill>
                  <a:schemeClr val="bg1"/>
                </a:solidFill>
              </a:rPr>
              <a:t>PO Box 210, Mandurah WA 6210 </a:t>
            </a:r>
          </a:p>
          <a:p>
            <a:r>
              <a:rPr lang="en-AU" sz="20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council@mandurah.wa.gov.au</a:t>
            </a:r>
            <a:endParaRPr lang="en-AU" sz="2000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Mandurah.wa.gov.au</a:t>
            </a:r>
          </a:p>
          <a:p>
            <a:r>
              <a:rPr lang="en-AU" sz="2000">
                <a:solidFill>
                  <a:schemeClr val="bg1"/>
                </a:solidFill>
              </a:rPr>
              <a:t>9550 3777</a:t>
            </a:r>
          </a:p>
          <a:p>
            <a:endParaRPr lang="en-AU" sz="2000">
              <a:solidFill>
                <a:schemeClr val="bg1"/>
              </a:solidFill>
              <a:latin typeface="Ginto Normal" panose="02000005030000020004" pitchFamily="50" charset="0"/>
            </a:endParaRPr>
          </a:p>
          <a:p>
            <a:r>
              <a:rPr lang="en-AU" sz="2000">
                <a:solidFill>
                  <a:schemeClr val="bg1"/>
                </a:solidFill>
              </a:rPr>
              <a:t>The National Relay Service (NRS) assists people who are Deaf or have difficulty hearing or speaking on the phone, offering various call services tailored to different needs and preferences. </a:t>
            </a:r>
          </a:p>
          <a:p>
            <a:endParaRPr lang="en-AU" sz="2000">
              <a:solidFill>
                <a:schemeClr val="bg1"/>
              </a:solidFill>
            </a:endParaRPr>
          </a:p>
          <a:p>
            <a:r>
              <a:rPr lang="en-AU" sz="2000">
                <a:solidFill>
                  <a:schemeClr val="bg1"/>
                </a:solidFill>
              </a:rPr>
              <a:t>For more information visit: </a:t>
            </a:r>
            <a:r>
              <a:rPr lang="en-AU" sz="2000">
                <a:solidFill>
                  <a:schemeClr val="bg1"/>
                </a:solidFill>
                <a:hlinkClick r:id="rId5"/>
              </a:rPr>
              <a:t>accesshub.gov.au </a:t>
            </a:r>
            <a:endParaRPr lang="en-AU" sz="1200">
              <a:solidFill>
                <a:schemeClr val="bg1"/>
              </a:solidFill>
              <a:latin typeface="Ginto Normal" panose="02000005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4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D2B0E9-9A76-4FDE-9742-9A261D73A3A8}"/>
              </a:ext>
            </a:extLst>
          </p:cNvPr>
          <p:cNvSpPr txBox="1"/>
          <p:nvPr/>
        </p:nvSpPr>
        <p:spPr>
          <a:xfrm>
            <a:off x="7213111" y="433084"/>
            <a:ext cx="4145583" cy="665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About this visual story</a:t>
            </a:r>
            <a:endParaRPr lang="en-US" sz="28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C9F378-174C-472A-973F-ABF8E0998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 b="12924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33D4BBA-03DC-4C7A-B10C-01AD91CBBA47}"/>
              </a:ext>
            </a:extLst>
          </p:cNvPr>
          <p:cNvSpPr txBox="1">
            <a:spLocks/>
          </p:cNvSpPr>
          <p:nvPr/>
        </p:nvSpPr>
        <p:spPr>
          <a:xfrm>
            <a:off x="7213110" y="1023457"/>
            <a:ext cx="4712189" cy="55381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This visual story prepares me for a visit to Mandurah Museum. It explains what I will see and do, helping me feel ready and comfortable.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It is written in a clear and simple way for children, teenagers, or adults who like extra guidance and sensory support.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0291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" b="6048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/>
              </a:rPr>
              <a:t>Venue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Mandurah Museum is at 3 Pinjarra Road, near the Mandurah Traffic Bridge.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 museum is open: </a:t>
            </a:r>
            <a:br>
              <a:rPr lang="en-AU" sz="2000" dirty="0">
                <a:solidFill>
                  <a:srgbClr val="000000"/>
                </a:solidFill>
              </a:rPr>
            </a:br>
            <a:r>
              <a:rPr lang="en-AU" sz="2000" dirty="0">
                <a:solidFill>
                  <a:srgbClr val="000000"/>
                </a:solidFill>
              </a:rPr>
              <a:t>Tuesday–Friday, 10am–3pm.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Visiting the museum is free.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694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5BC208-0999-2DCE-18D1-2C06BA6C3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77B72F-A09F-2DAE-8E72-3A5C2AC24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11B567-B5D8-8DD8-030E-56C8E3506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</a:rPr>
              <a:t>Getting to the museum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400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There is a carpark at the back of the museum.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 entrance is at the front of the building, facing Pinjarra Road. If I park at the back, I will walk to the front entrance.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When I arrive, I will see: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AU" sz="2000" dirty="0">
                <a:solidFill>
                  <a:srgbClr val="000000"/>
                </a:solidFill>
              </a:rPr>
              <a:t>An accessible ramp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AU" sz="2000" dirty="0">
                <a:solidFill>
                  <a:srgbClr val="000000"/>
                </a:solidFill>
              </a:rPr>
              <a:t>A glass front door that opens automatically</a:t>
            </a:r>
          </a:p>
        </p:txBody>
      </p:sp>
    </p:spTree>
    <p:extLst>
      <p:ext uri="{BB962C8B-B14F-4D97-AF65-F5344CB8AC3E}">
        <p14:creationId xmlns:p14="http://schemas.microsoft.com/office/powerpoint/2010/main" val="901247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856"/>
          <a:stretch/>
        </p:blipFill>
        <p:spPr>
          <a:xfrm>
            <a:off x="-6520" y="-39200"/>
            <a:ext cx="6857990" cy="69363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  <a:ea typeface="Calibri"/>
              </a:rPr>
              <a:t>Entering the Museum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b="1" dirty="0">
              <a:solidFill>
                <a:srgbClr val="000000"/>
              </a:solidFill>
              <a:ea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A staff member will greet me.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 defTabSz="36195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They wear:</a:t>
            </a:r>
            <a:br>
              <a:rPr lang="en-AU" sz="2000" dirty="0">
                <a:solidFill>
                  <a:srgbClr val="000000"/>
                </a:solidFill>
              </a:rPr>
            </a:br>
            <a:r>
              <a:rPr lang="en-AU" sz="2000" dirty="0">
                <a:solidFill>
                  <a:srgbClr val="000000"/>
                </a:solidFill>
              </a:rPr>
              <a:t>	• A blue shirt</a:t>
            </a:r>
          </a:p>
          <a:p>
            <a:pPr marL="0" indent="0" defTabSz="36195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	• A name badge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They can help me if I have any questions.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169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59DB7-DF10-6FEB-77D3-7D2CBC9F7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26119F0-51CF-0726-EBCF-59B20F230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FA491-1507-3534-CDC0-8B5EC78B4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6" r="12856"/>
          <a:stretch/>
        </p:blipFill>
        <p:spPr>
          <a:xfrm>
            <a:off x="-6520" y="-39200"/>
            <a:ext cx="6857990" cy="69363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A4FFDC-79D2-BB7B-E10B-372D0FAE3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  <a:ea typeface="Calibri"/>
              </a:rPr>
              <a:t>Sensory Backpacks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b="1" dirty="0">
              <a:solidFill>
                <a:srgbClr val="000000"/>
              </a:solidFill>
              <a:ea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A sensory backpack is available for me to borrow.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They include helpful items like fidget tools, earmuffs and a sensory map.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 ask a staff member for one and return it when I leave.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26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r="11071"/>
          <a:stretch/>
        </p:blipFill>
        <p:spPr>
          <a:xfrm>
            <a:off x="0" y="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</a:rPr>
              <a:t>Hidden Disabilities Sunflower Lanyard Scheme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Staff wear sunflower lanyards to show they are happy to help.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 borrow a lanyard from the front desk if I have a hidden disability.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should return it when I leave.</a:t>
            </a:r>
          </a:p>
        </p:txBody>
      </p:sp>
    </p:spTree>
    <p:extLst>
      <p:ext uri="{BB962C8B-B14F-4D97-AF65-F5344CB8AC3E}">
        <p14:creationId xmlns:p14="http://schemas.microsoft.com/office/powerpoint/2010/main" val="192063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" b="6048"/>
          <a:stretch/>
        </p:blipFill>
        <p:spPr>
          <a:xfrm>
            <a:off x="0" y="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</a:rPr>
              <a:t>Toilets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The museum has one accessible toilet and one other toilet.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 ask staff for directions</a:t>
            </a:r>
            <a:r>
              <a:rPr lang="en-AU" sz="2200" dirty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2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5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E4530-6F3B-4AC5-9E41-08223C7A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8" b="6048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82F3E4-9505-4A58-BF98-A814E7C98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5868" y="0"/>
            <a:ext cx="4253218" cy="6857990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b="1" dirty="0">
                <a:solidFill>
                  <a:srgbClr val="000000"/>
                </a:solidFill>
                <a:cs typeface="Arial"/>
              </a:rPr>
              <a:t>Exploring the museum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 see objects, pictures, and hear sounds. These help me learn about Mandurah’s history.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Some areas might be dark.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Some may have steps or ramps.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000000"/>
                </a:solidFill>
              </a:rPr>
              <a:t>I can stay safe by walking with my support person.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09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Mandurah Corporate Brand">
      <a:dk1>
        <a:srgbClr val="2261AE"/>
      </a:dk1>
      <a:lt1>
        <a:srgbClr val="FFFFFF"/>
      </a:lt1>
      <a:dk2>
        <a:srgbClr val="2261AE"/>
      </a:dk2>
      <a:lt2>
        <a:srgbClr val="FFFFFF"/>
      </a:lt2>
      <a:accent1>
        <a:srgbClr val="2261AE"/>
      </a:accent1>
      <a:accent2>
        <a:srgbClr val="9DD8D7"/>
      </a:accent2>
      <a:accent3>
        <a:srgbClr val="FFCB58"/>
      </a:accent3>
      <a:accent4>
        <a:srgbClr val="BAD982"/>
      </a:accent4>
      <a:accent5>
        <a:srgbClr val="74A333"/>
      </a:accent5>
      <a:accent6>
        <a:srgbClr val="63516D"/>
      </a:accent6>
      <a:hlink>
        <a:srgbClr val="9DD8D7"/>
      </a:hlink>
      <a:folHlink>
        <a:srgbClr val="FFCB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2" id="{6601182D-4E6E-4156-A61C-7D0E517C6308}" vid="{EB6A85F9-A3E1-4EDB-B279-E0648D4F25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 - PowerPoint Template</Template>
  <TotalTime>452</TotalTime>
  <Words>681</Words>
  <Application>Microsoft Office PowerPoint</Application>
  <PresentationFormat>Widescreen</PresentationFormat>
  <Paragraphs>115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Ginto Normal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Galbraith</dc:creator>
  <cp:lastModifiedBy>Fiona Allen</cp:lastModifiedBy>
  <cp:revision>3</cp:revision>
  <cp:lastPrinted>2020-03-12T07:43:18Z</cp:lastPrinted>
  <dcterms:created xsi:type="dcterms:W3CDTF">2023-05-01T03:37:51Z</dcterms:created>
  <dcterms:modified xsi:type="dcterms:W3CDTF">2025-12-04T14:20:46Z</dcterms:modified>
</cp:coreProperties>
</file>